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Montserrat Light"/>
      <p:regular r:id="rId27"/>
      <p:bold r:id="rId28"/>
      <p:italic r:id="rId29"/>
      <p:boldItalic r:id="rId30"/>
    </p:embeddedFont>
    <p:embeddedFont>
      <p:font typeface="Montserrat Extra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MontserratLight-bold.fntdata"/><Relationship Id="rId27" Type="http://schemas.openxmlformats.org/officeDocument/2006/relationships/font" Target="fonts/Montserrat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Light-regular.fntdata"/><Relationship Id="rId30" Type="http://schemas.openxmlformats.org/officeDocument/2006/relationships/font" Target="fonts/MontserratLight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ExtraLigh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Extra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ontserratExtraLight-boldItalic.fntdata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83c6f8f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83c6f8f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683c6f8f1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683c6f8f1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683c6f8f1e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683c6f8f1e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683c6f8f1e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683c6f8f1e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83c849fb2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683c849fb2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83c849fb2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683c849fb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683c849fb2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683c849fb2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83c849fb2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83c849fb2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683c849fb2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683c849fb2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3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8.png"/><Relationship Id="rId16" Type="http://schemas.openxmlformats.org/officeDocument/2006/relationships/image" Target="../media/image16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hyperlink" Target="http://estudiototalmedia.mx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3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8.png"/><Relationship Id="rId16" Type="http://schemas.openxmlformats.org/officeDocument/2006/relationships/image" Target="../media/image16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436275" y="329025"/>
            <a:ext cx="392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31</a:t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60" name="Google Shape;60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3" name="Google Shape;63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5047375" y="1086100"/>
            <a:ext cx="34800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Retos y tendencias de inversión digital  en México para  el futuro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320400" y="1099425"/>
            <a:ext cx="4251600" cy="3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esta entrega tenemos como invitado a un personaje muy importante de la industria del marketing digital en nuestro país: Gabriel Richaud, Director General de la IAB México.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Platicamos con él sobre un instrumento que concentra información muy importante y que, sin duda, apoya a la toma de decisiones: el Estudio Valor Total Media 2022, el cual se trata de un esfuerzo colaborativo de cuatro instituciones de la industria de la publicidad, la mercadotecnia y los negocios digitales, cuyo objetivo es construir indicadores unificados, así como tener una visión amplia con un marco de referencia internacional para la industria de la publicidad.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20275" y="142125"/>
            <a:ext cx="432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EPISODIO 31 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Retos y tendencias de  inversión digital   en México para el futuro</a:t>
            </a: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3" name="Google Shape;73;p14"/>
          <p:cNvCxnSpPr/>
          <p:nvPr/>
        </p:nvCxnSpPr>
        <p:spPr>
          <a:xfrm>
            <a:off x="4572000" y="1000575"/>
            <a:ext cx="0" cy="3439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74" name="Google Shape;74;p14"/>
          <p:cNvGrpSpPr/>
          <p:nvPr/>
        </p:nvGrpSpPr>
        <p:grpSpPr>
          <a:xfrm>
            <a:off x="0" y="4702625"/>
            <a:ext cx="9162875" cy="440875"/>
            <a:chOff x="0" y="4702625"/>
            <a:chExt cx="9162875" cy="440875"/>
          </a:xfrm>
        </p:grpSpPr>
        <p:pic>
          <p:nvPicPr>
            <p:cNvPr id="75" name="Google Shape;7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702625"/>
              <a:ext cx="9144000" cy="44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 rotWithShape="1">
            <a:blip r:embed="rId4">
              <a:alphaModFix/>
            </a:blip>
            <a:srcRect b="19460" l="0" r="0" t="22152"/>
            <a:stretch/>
          </p:blipFill>
          <p:spPr>
            <a:xfrm>
              <a:off x="124275" y="4745800"/>
              <a:ext cx="681147" cy="39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4"/>
            <p:cNvPicPr preferRelativeResize="0"/>
            <p:nvPr/>
          </p:nvPicPr>
          <p:blipFill rotWithShape="1">
            <a:blip r:embed="rId4">
              <a:alphaModFix/>
            </a:blip>
            <a:srcRect b="1344" l="0" r="0" t="84747"/>
            <a:stretch/>
          </p:blipFill>
          <p:spPr>
            <a:xfrm>
              <a:off x="6872150" y="4763775"/>
              <a:ext cx="2290725" cy="318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4"/>
          <p:cNvSpPr txBox="1"/>
          <p:nvPr/>
        </p:nvSpPr>
        <p:spPr>
          <a:xfrm>
            <a:off x="4824325" y="1700325"/>
            <a:ext cx="38091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Puntos clave de este episodio:</a:t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Puntos clave del estudio.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 publicidad y los negocios durante la pandemia.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 internet y los medios.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513600" y="563700"/>
            <a:ext cx="8116800" cy="3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Internet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es un medio, 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internet es una plataforma 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 la que todos los medios y todos los contenidos 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están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evolucionando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y convergiendo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4572000" y="3921350"/>
            <a:ext cx="4399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Gabriel Richaud</a:t>
            </a: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Director General IAB México </a:t>
            </a:r>
            <a:r>
              <a:rPr lang="e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2532150" y="282600"/>
            <a:ext cx="456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24275" y="2154225"/>
            <a:ext cx="3834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072625" y="2075625"/>
            <a:ext cx="255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e trata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de un estudio sobre el valor de la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inversión publicitaria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en México, cómo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cambia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y en qué se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invierte. 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969866">
            <a:off x="403132" y="1627244"/>
            <a:ext cx="719030" cy="71904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3314388" y="29025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Valor Total Media 2022</a:t>
            </a:r>
            <a:endParaRPr b="1" sz="1700">
              <a:solidFill>
                <a:srgbClr val="9900FF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11350" y="794475"/>
            <a:ext cx="2854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 un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estudio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el cual aporta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datos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 promueve la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participación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con el propósito de tener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indicadores clave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en México.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494000" y="3645700"/>
            <a:ext cx="3360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Hoy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en 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día,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todos los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medios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 evolucionan 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y logran crear una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convergencia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, por ello es importante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analizarlos en conjunto</a:t>
            </a: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969866">
            <a:off x="1737582" y="2943131"/>
            <a:ext cx="719030" cy="71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4575" y="736600"/>
            <a:ext cx="3360900" cy="3360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4952475" y="4261300"/>
            <a:ext cx="378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*</a:t>
            </a:r>
            <a:r>
              <a:rPr lang="es" sz="1000"/>
              <a:t>Si quieres </a:t>
            </a:r>
            <a:r>
              <a:rPr lang="es" sz="1000"/>
              <a:t>conocer</a:t>
            </a:r>
            <a:r>
              <a:rPr lang="es" sz="1000"/>
              <a:t> el estudio completo, puedes hacerlo </a:t>
            </a:r>
            <a:r>
              <a:rPr lang="es" sz="1000" u="sng">
                <a:solidFill>
                  <a:schemeClr val="hlink"/>
                </a:solidFill>
                <a:hlinkClick r:id="rId7"/>
              </a:rPr>
              <a:t>aquí.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573700" y="563700"/>
            <a:ext cx="7893000" cy="3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Este estudio es una 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importante 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reflexión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para que las 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empresas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no importa el tamaño, se 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cuestionen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é 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tienen de la 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inversión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publicitaria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y del 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marketing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4572000" y="3921350"/>
            <a:ext cx="4399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Gabriel Richaud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Director General IAB México 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2532150" y="282600"/>
            <a:ext cx="456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24275" y="2154225"/>
            <a:ext cx="3834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285200" y="2405100"/>
            <a:ext cx="312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Para 2021 la economía logra recuperarse en un 4.8%  pero en gran medida con varios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medios afectados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969866">
            <a:off x="546082" y="2034031"/>
            <a:ext cx="719030" cy="71904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2259450" y="206400"/>
            <a:ext cx="4625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Los medios publicitarios y su  comportamiento durante la pandemia </a:t>
            </a:r>
            <a:r>
              <a:rPr b="1" lang="es" sz="12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4111600" y="3553850"/>
            <a:ext cx="288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La migración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de los presupuestos publicitarios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a plataformas y formatos digitales 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fue una constante durante esos años.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969866">
            <a:off x="3449932" y="3030581"/>
            <a:ext cx="719030" cy="71904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283675" y="1312938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Antes de la pandemia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2017- 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2018,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la economía mexicana crecía alrededor de un 2% con un PIB de -0.3% </a:t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0400" y="899600"/>
            <a:ext cx="4272824" cy="2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12975"/>
          <a:stretch/>
        </p:blipFill>
        <p:spPr>
          <a:xfrm>
            <a:off x="2928100" y="1287475"/>
            <a:ext cx="6151501" cy="32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5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5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124275" y="2154225"/>
            <a:ext cx="3834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178625" y="770350"/>
            <a:ext cx="30414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000">
                <a:solidFill>
                  <a:schemeClr val="accent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b="1" lang="es" sz="2000">
                <a:solidFill>
                  <a:schemeClr val="accent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migración</a:t>
            </a:r>
            <a:r>
              <a:rPr b="1" lang="es" sz="2000">
                <a:solidFill>
                  <a:schemeClr val="accent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de los medios lineales a </a:t>
            </a:r>
            <a:r>
              <a:rPr b="1" lang="es" sz="2000">
                <a:solidFill>
                  <a:schemeClr val="accent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plataformas</a:t>
            </a:r>
            <a:r>
              <a:rPr b="1" lang="es" sz="2000">
                <a:solidFill>
                  <a:schemeClr val="accent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digitales se </a:t>
            </a:r>
            <a:r>
              <a:rPr b="1" lang="es" sz="2000">
                <a:solidFill>
                  <a:schemeClr val="accent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convirtió</a:t>
            </a:r>
            <a:r>
              <a:rPr b="1" lang="es" sz="2000">
                <a:solidFill>
                  <a:schemeClr val="accent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en una constante.</a:t>
            </a:r>
            <a:r>
              <a:rPr lang="es" sz="21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2289750" y="265450"/>
            <a:ext cx="4564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El reto es hacer un mensaje que impacte en las audiencias</a:t>
            </a:r>
            <a:endParaRPr b="1" sz="160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124275" y="2154225"/>
            <a:ext cx="3834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194275" y="1890975"/>
            <a:ext cx="325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b="1"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constante </a:t>
            </a:r>
            <a:r>
              <a:rPr b="1"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preparación</a:t>
            </a: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es vital para poder tener </a:t>
            </a: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éxito</a:t>
            </a: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dentro de las </a:t>
            </a: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plataformas</a:t>
            </a:r>
            <a:r>
              <a:rPr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digitales.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5787500" y="1660125"/>
            <a:ext cx="3189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Tener una visión estratégica y clara de </a:t>
            </a:r>
            <a:r>
              <a:rPr b="1" lang="es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dónde y cómo </a:t>
            </a:r>
            <a:r>
              <a:rPr lang="es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evolucionan los negocios en el </a:t>
            </a:r>
            <a:r>
              <a:rPr lang="es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ent</a:t>
            </a:r>
            <a:r>
              <a:rPr lang="es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orno </a:t>
            </a:r>
            <a:r>
              <a:rPr lang="es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digital, es clave para combinar puntos de contacto </a:t>
            </a:r>
            <a:r>
              <a:rPr b="1" lang="es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físicos y digitales. </a:t>
            </a:r>
            <a:endParaRPr b="1">
              <a:solidFill>
                <a:schemeClr val="accent2"/>
              </a:solidFill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7988" y="1095025"/>
            <a:ext cx="4428017" cy="295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4436275" y="329025"/>
            <a:ext cx="392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31</a:t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60" name="Google Shape;160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63" name="Google Shape;163;p21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5056775" y="1005825"/>
            <a:ext cx="34800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Retos y tendencias de inversión digital  en México para  el futuro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